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4">
  <p:sldMasterIdLst>
    <p:sldMasterId id="2147483648" r:id="rId1"/>
  </p:sldMasterIdLst>
  <p:notesMasterIdLst>
    <p:notesMasterId r:id="rId6"/>
  </p:notesMasterIdLst>
  <p:sldIdLst>
    <p:sldId id="287" r:id="rId2"/>
    <p:sldId id="292" r:id="rId3"/>
    <p:sldId id="291" r:id="rId4"/>
    <p:sldId id="290" r:id="rId5"/>
  </p:sldIdLst>
  <p:sldSz cx="12192000" cy="6858000"/>
  <p:notesSz cx="6797675" cy="99282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99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סגנון ביניים 1 - הדגשה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0A1B5D5-9B99-4C35-A422-299274C87663}" styleName="סגנון ביניים 1 - הדגשה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56" d="100"/>
          <a:sy n="56" d="100"/>
        </p:scale>
        <p:origin x="730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4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48B4926-329B-41CF-8F52-E571ABD6102B}" type="datetimeFigureOut">
              <a:rPr lang="he-IL" smtClean="0"/>
              <a:t>ח'/תשרי/תשפ"ב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2016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4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A9DA95C-F783-49B7-AF0C-2B0120A6DA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63524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39038-BDFD-42FF-9A93-16E277A5C7B4}" type="datetimeFigureOut">
              <a:rPr lang="he-IL" smtClean="0"/>
              <a:t>ח'/תשרי/תשפ"ב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8C52F-9FD5-4193-8A07-360664B2F4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95341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14:window dir="vert"/>
      </p:transition>
    </mc:Choice>
    <mc:Fallback xmlns="">
      <p:transition spd="slow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39038-BDFD-42FF-9A93-16E277A5C7B4}" type="datetimeFigureOut">
              <a:rPr lang="he-IL" smtClean="0"/>
              <a:t>ח'/תשרי/תשפ"ב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8C52F-9FD5-4193-8A07-360664B2F4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53326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14:window dir="vert"/>
      </p:transition>
    </mc:Choice>
    <mc:Fallback xmlns="">
      <p:transition spd="slow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39038-BDFD-42FF-9A93-16E277A5C7B4}" type="datetimeFigureOut">
              <a:rPr lang="he-IL" smtClean="0"/>
              <a:t>ח'/תשרי/תשפ"ב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8C52F-9FD5-4193-8A07-360664B2F4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1297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14:window dir="vert"/>
      </p:transition>
    </mc:Choice>
    <mc:Fallback xmlns="">
      <p:transition spd="slow" advTm="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39038-BDFD-42FF-9A93-16E277A5C7B4}" type="datetimeFigureOut">
              <a:rPr lang="he-IL" smtClean="0"/>
              <a:t>ח'/תשרי/תשפ"ב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8C52F-9FD5-4193-8A07-360664B2F4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79442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14:window dir="vert"/>
      </p:transition>
    </mc:Choice>
    <mc:Fallback xmlns="">
      <p:transition spd="slow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39038-BDFD-42FF-9A93-16E277A5C7B4}" type="datetimeFigureOut">
              <a:rPr lang="he-IL" smtClean="0"/>
              <a:t>ח'/תשרי/תשפ"ב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8C52F-9FD5-4193-8A07-360664B2F4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64182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14:window dir="vert"/>
      </p:transition>
    </mc:Choice>
    <mc:Fallback xmlns="">
      <p:transition spd="slow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39038-BDFD-42FF-9A93-16E277A5C7B4}" type="datetimeFigureOut">
              <a:rPr lang="he-IL" smtClean="0"/>
              <a:t>ח'/תשרי/תשפ"ב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8C52F-9FD5-4193-8A07-360664B2F4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3631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14:window dir="vert"/>
      </p:transition>
    </mc:Choice>
    <mc:Fallback xmlns="">
      <p:transition spd="slow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39038-BDFD-42FF-9A93-16E277A5C7B4}" type="datetimeFigureOut">
              <a:rPr lang="he-IL" smtClean="0"/>
              <a:t>ח'/תשרי/תשפ"ב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8C52F-9FD5-4193-8A07-360664B2F4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8113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14:window dir="vert"/>
      </p:transition>
    </mc:Choice>
    <mc:Fallback xmlns="">
      <p:transition spd="slow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39038-BDFD-42FF-9A93-16E277A5C7B4}" type="datetimeFigureOut">
              <a:rPr lang="he-IL" smtClean="0"/>
              <a:t>ח'/תשרי/תשפ"ב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8C52F-9FD5-4193-8A07-360664B2F4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125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14:window dir="vert"/>
      </p:transition>
    </mc:Choice>
    <mc:Fallback xmlns="">
      <p:transition spd="slow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39038-BDFD-42FF-9A93-16E277A5C7B4}" type="datetimeFigureOut">
              <a:rPr lang="he-IL" smtClean="0"/>
              <a:t>ח'/תשרי/תשפ"ב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8C52F-9FD5-4193-8A07-360664B2F4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95381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14:window dir="vert"/>
      </p:transition>
    </mc:Choice>
    <mc:Fallback xmlns="">
      <p:transition spd="slow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39038-BDFD-42FF-9A93-16E277A5C7B4}" type="datetimeFigureOut">
              <a:rPr lang="he-IL" smtClean="0"/>
              <a:t>ח'/תשרי/תשפ"ב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8C52F-9FD5-4193-8A07-360664B2F4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9698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14:window dir="vert"/>
      </p:transition>
    </mc:Choice>
    <mc:Fallback xmlns="">
      <p:transition spd="slow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39038-BDFD-42FF-9A93-16E277A5C7B4}" type="datetimeFigureOut">
              <a:rPr lang="he-IL" smtClean="0"/>
              <a:t>ח'/תשרי/תשפ"ב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8C52F-9FD5-4193-8A07-360664B2F4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7752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14:window dir="vert"/>
      </p:transition>
    </mc:Choice>
    <mc:Fallback xmlns="">
      <p:transition spd="slow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39038-BDFD-42FF-9A93-16E277A5C7B4}" type="datetimeFigureOut">
              <a:rPr lang="he-IL" smtClean="0"/>
              <a:t>ח'/תשרי/תשפ"ב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8C52F-9FD5-4193-8A07-360664B2F4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98727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Tm="5000">
        <p14:window dir="vert"/>
      </p:transition>
    </mc:Choice>
    <mc:Fallback xmlns="">
      <p:transition spd="slow" advTm="5000">
        <p:fade/>
      </p:transition>
    </mc:Fallback>
  </mc:AlternateConten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he.wikipedia.org/wiki/%D7%A7%D7%95%D7%91%D7%A5:Flag-of-Israel-Zachi-Evenor-TB.png" TargetMode="Externa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he.wiktionary.org/wiki/&#215;&#147;&#215;&#145;&#215;&#169;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he.wikipedia.org/wiki/%D7%A7%D7%95%D7%91%D7%A5:Flag-of-Israel-Zachi-Evenor-TB.png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hyperlink" Target="http://he.wiktionary.org/wiki/&#215;&#147;&#215;&#145;&#215;&#169;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he.wikipedia.org/wiki/%D7%A7%D7%95%D7%91%D7%A5:Flag-of-Israel-Zachi-Evenor-TB.png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hyperlink" Target="https://commons.wikimedia.org/wiki/File:RP_logo_variation.pn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hyperlink" Target="https://km.wiktionary.org/wiki/%E1%9E%80%E1%9E%8A%E1%9F%92%E1%9E%8B%E1%9E%82%E1%9F%92%E1%9E%82%E1%9E%B7" TargetMode="External"/><Relationship Id="rId4" Type="http://schemas.openxmlformats.org/officeDocument/2006/relationships/hyperlink" Target="http://he.wiktionary.org/wiki/&#215;&#147;&#215;&#145;&#215;&#169;" TargetMode="External"/><Relationship Id="rId9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http://he.wiktionary.org/wiki/&#215;&#147;&#215;&#145;&#215;&#169;" TargetMode="External"/><Relationship Id="rId7" Type="http://schemas.openxmlformats.org/officeDocument/2006/relationships/hyperlink" Target="https://he.wikipedia.org/wiki/%D7%A7%D7%95%D7%91%D7%A5:Flag-of-Israel-Zachi-Evenor-TB.png" TargetMode="External"/><Relationship Id="rId12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hyperlink" Target="https://commons.wikimedia.org/wiki/File:RP_logo_variation.png" TargetMode="External"/><Relationship Id="rId5" Type="http://schemas.openxmlformats.org/officeDocument/2006/relationships/image" Target="../media/image5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hyperlink" Target="https://km.wiktionary.org/wiki/%E1%9E%80%E1%9E%8A%E1%9F%92%E1%9E%8B%E1%9E%82%E1%9F%92%E1%9E%82%E1%9E%B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תמונה 22">
            <a:extLst>
              <a:ext uri="{FF2B5EF4-FFF2-40B4-BE49-F238E27FC236}">
                <a16:creationId xmlns:a16="http://schemas.microsoft.com/office/drawing/2014/main" id="{3DB78C6A-CFCC-4CDE-9EC1-740782B717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7646" y="-195189"/>
            <a:ext cx="1002924" cy="1134756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C625FD33-88F2-4DB3-B5DD-5F5459C1D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9314"/>
            <a:ext cx="10515600" cy="810532"/>
          </a:xfrm>
        </p:spPr>
        <p:txBody>
          <a:bodyPr>
            <a:normAutofit fontScale="90000"/>
          </a:bodyPr>
          <a:lstStyle/>
          <a:p>
            <a:pPr lvl="0" algn="ctr">
              <a:lnSpc>
                <a:spcPct val="115000"/>
              </a:lnSpc>
              <a:spcBef>
                <a:spcPts val="0"/>
              </a:spcBef>
            </a:pPr>
            <a:r>
              <a:rPr lang="he-IL" sz="31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לוח חופשות </a:t>
            </a:r>
            <a:r>
              <a:rPr lang="he-IL" sz="31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תשפ"ב </a:t>
            </a:r>
            <a:r>
              <a:rPr lang="he-IL" sz="31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(בכיתות העירייה)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he-IL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מציין מיקום תוכן 3">
            <a:extLst>
              <a:ext uri="{FF2B5EF4-FFF2-40B4-BE49-F238E27FC236}">
                <a16:creationId xmlns:a16="http://schemas.microsoft.com/office/drawing/2014/main" id="{6A95546C-10F7-4F91-99A4-95DBDB11FE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9645338"/>
              </p:ext>
            </p:extLst>
          </p:nvPr>
        </p:nvGraphicFramePr>
        <p:xfrm>
          <a:off x="613911" y="939567"/>
          <a:ext cx="10439400" cy="5595492"/>
        </p:xfrm>
        <a:graphic>
          <a:graphicData uri="http://schemas.openxmlformats.org/drawingml/2006/table">
            <a:tbl>
              <a:tblPr rtl="1" firstRow="1" bandRow="1">
                <a:tableStyleId>{10A1B5D5-9B99-4C35-A422-299274C87663}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1494847988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575579206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4055729892"/>
                    </a:ext>
                  </a:extLst>
                </a:gridCol>
              </a:tblGrid>
              <a:tr h="482868">
                <a:tc>
                  <a:txBody>
                    <a:bodyPr/>
                    <a:lstStyle/>
                    <a:p>
                      <a:pPr algn="r" rtl="1"/>
                      <a:r>
                        <a:rPr lang="he-IL" sz="2000" u="sng" dirty="0"/>
                        <a:t>שם החג</a:t>
                      </a:r>
                      <a:endParaRPr lang="he-IL" sz="2000" b="1" u="sng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000" u="sng" dirty="0"/>
                        <a:t>תאריכי חופשה</a:t>
                      </a:r>
                      <a:endParaRPr lang="he-IL" sz="2000" b="1" u="sng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000" u="sng" dirty="0"/>
                        <a:t>חזרה ללימודים</a:t>
                      </a:r>
                      <a:endParaRPr lang="he-IL" sz="2000" b="1" u="sng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024372"/>
                  </a:ext>
                </a:extLst>
              </a:tr>
              <a:tr h="482868">
                <a:tc>
                  <a:txBody>
                    <a:bodyPr/>
                    <a:lstStyle/>
                    <a:p>
                      <a:pPr rtl="1"/>
                      <a:r>
                        <a:rPr lang="he-IL" b="1" dirty="0"/>
                        <a:t>ראש השנה </a:t>
                      </a:r>
                      <a:endParaRPr lang="he-IL" b="1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6/9/2021-8/9/2021 </a:t>
                      </a:r>
                      <a:r>
                        <a:rPr lang="he-IL" dirty="0"/>
                        <a:t>ימים  </a:t>
                      </a:r>
                      <a:r>
                        <a:rPr lang="he-IL" dirty="0" smtClean="0"/>
                        <a:t>ב'-ד'</a:t>
                      </a:r>
                      <a:endParaRPr lang="he-IL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9/9/2021 </a:t>
                      </a:r>
                      <a:r>
                        <a:rPr lang="he-IL" dirty="0"/>
                        <a:t>יום </a:t>
                      </a:r>
                      <a:r>
                        <a:rPr lang="he-IL" dirty="0" smtClean="0"/>
                        <a:t>ה'</a:t>
                      </a:r>
                      <a:endParaRPr lang="he-IL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7646501"/>
                  </a:ext>
                </a:extLst>
              </a:tr>
              <a:tr h="482868">
                <a:tc>
                  <a:txBody>
                    <a:bodyPr/>
                    <a:lstStyle/>
                    <a:p>
                      <a:pPr rtl="1"/>
                      <a:r>
                        <a:rPr lang="he-IL" b="1" dirty="0"/>
                        <a:t>יום כיפור</a:t>
                      </a:r>
                      <a:endParaRPr lang="he-IL" b="1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15/9/2021-16/9/2021ימים ד'-ה'</a:t>
                      </a:r>
                      <a:endParaRPr lang="he-IL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19/9/2021 </a:t>
                      </a:r>
                      <a:r>
                        <a:rPr lang="he-IL" dirty="0"/>
                        <a:t>יום </a:t>
                      </a:r>
                      <a:r>
                        <a:rPr lang="he-IL" dirty="0" smtClean="0"/>
                        <a:t>א'</a:t>
                      </a:r>
                      <a:endParaRPr lang="he-IL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51646"/>
                  </a:ext>
                </a:extLst>
              </a:tr>
              <a:tr h="482868">
                <a:tc>
                  <a:txBody>
                    <a:bodyPr/>
                    <a:lstStyle/>
                    <a:p>
                      <a:pPr rtl="1"/>
                      <a:r>
                        <a:rPr lang="he-IL" b="1" dirty="0">
                          <a:solidFill>
                            <a:srgbClr val="000000"/>
                          </a:solidFill>
                        </a:rPr>
                        <a:t>סוכות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rgbClr val="000000"/>
                          </a:solidFill>
                        </a:rPr>
                        <a:t>20/9/2021-28/9/2021 </a:t>
                      </a:r>
                      <a:r>
                        <a:rPr lang="he-IL" dirty="0">
                          <a:solidFill>
                            <a:srgbClr val="000000"/>
                          </a:solidFill>
                        </a:rPr>
                        <a:t>ימים </a:t>
                      </a:r>
                      <a:r>
                        <a:rPr lang="he-IL" dirty="0" smtClean="0">
                          <a:solidFill>
                            <a:srgbClr val="000000"/>
                          </a:solidFill>
                        </a:rPr>
                        <a:t>ב'-ג'</a:t>
                      </a:r>
                      <a:endParaRPr lang="he-IL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rgbClr val="000000"/>
                          </a:solidFill>
                        </a:rPr>
                        <a:t>29/9/2021יום ד'</a:t>
                      </a:r>
                      <a:endParaRPr lang="he-IL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6443977"/>
                  </a:ext>
                </a:extLst>
              </a:tr>
              <a:tr h="482868">
                <a:tc>
                  <a:txBody>
                    <a:bodyPr/>
                    <a:lstStyle/>
                    <a:p>
                      <a:pPr rtl="1"/>
                      <a:r>
                        <a:rPr lang="he-IL" b="1" dirty="0">
                          <a:solidFill>
                            <a:srgbClr val="000000"/>
                          </a:solidFill>
                        </a:rPr>
                        <a:t>חנוכה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rgbClr val="000000"/>
                          </a:solidFill>
                        </a:rPr>
                        <a:t>1/12/2021-4/12/2021 ימים ד'-ש'  </a:t>
                      </a:r>
                      <a:endParaRPr lang="he-IL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rgbClr val="000000"/>
                          </a:solidFill>
                        </a:rPr>
                        <a:t>5/12/2021 </a:t>
                      </a:r>
                      <a:r>
                        <a:rPr lang="he-IL" dirty="0">
                          <a:solidFill>
                            <a:srgbClr val="000000"/>
                          </a:solidFill>
                        </a:rPr>
                        <a:t>יום </a:t>
                      </a:r>
                      <a:r>
                        <a:rPr lang="he-IL" dirty="0" smtClean="0">
                          <a:solidFill>
                            <a:srgbClr val="000000"/>
                          </a:solidFill>
                        </a:rPr>
                        <a:t>א'</a:t>
                      </a:r>
                      <a:endParaRPr lang="he-IL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153358"/>
                  </a:ext>
                </a:extLst>
              </a:tr>
              <a:tr h="482868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/>
                        <a:t>פורים </a:t>
                      </a:r>
                      <a:endParaRPr lang="he-IL" b="1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17/3/2022-19/3/2022 </a:t>
                      </a:r>
                      <a:r>
                        <a:rPr lang="he-IL" dirty="0"/>
                        <a:t>ימים </a:t>
                      </a:r>
                      <a:r>
                        <a:rPr lang="he-IL" dirty="0" smtClean="0"/>
                        <a:t>ה'-ש'</a:t>
                      </a:r>
                      <a:endParaRPr lang="he-IL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20/03/2022 </a:t>
                      </a:r>
                      <a:r>
                        <a:rPr lang="he-IL" dirty="0"/>
                        <a:t>יום </a:t>
                      </a:r>
                      <a:r>
                        <a:rPr lang="he-IL" dirty="0" smtClean="0"/>
                        <a:t>א'</a:t>
                      </a:r>
                      <a:endParaRPr lang="he-IL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2405354"/>
                  </a:ext>
                </a:extLst>
              </a:tr>
              <a:tr h="482868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/>
                        <a:t>פסח</a:t>
                      </a:r>
                      <a:endParaRPr lang="he-IL" b="1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14/4/2022-23/4/2022 </a:t>
                      </a:r>
                      <a:r>
                        <a:rPr lang="he-IL" dirty="0"/>
                        <a:t>ימים  </a:t>
                      </a:r>
                      <a:r>
                        <a:rPr lang="he-IL" dirty="0" smtClean="0"/>
                        <a:t>ה'-ש'</a:t>
                      </a:r>
                      <a:endParaRPr lang="he-IL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24/04/2022 </a:t>
                      </a:r>
                      <a:r>
                        <a:rPr lang="he-IL" dirty="0"/>
                        <a:t>יום </a:t>
                      </a:r>
                      <a:r>
                        <a:rPr lang="he-IL" dirty="0" smtClean="0"/>
                        <a:t>א'</a:t>
                      </a:r>
                      <a:endParaRPr lang="he-IL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577216"/>
                  </a:ext>
                </a:extLst>
              </a:tr>
              <a:tr h="516329">
                <a:tc>
                  <a:txBody>
                    <a:bodyPr/>
                    <a:lstStyle/>
                    <a:p>
                      <a:pPr rtl="1"/>
                      <a:r>
                        <a:rPr lang="he-IL" b="1" dirty="0"/>
                        <a:t>יום הזיכרון לחללי מערכות ישראל</a:t>
                      </a:r>
                      <a:endParaRPr lang="he-IL" b="1" dirty="0">
                        <a:solidFill>
                          <a:srgbClr val="3399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4/5/2022 </a:t>
                      </a:r>
                      <a:r>
                        <a:rPr lang="he-IL" sz="1600" b="1" u="sng" dirty="0" smtClean="0"/>
                        <a:t>יתקיימו </a:t>
                      </a:r>
                      <a:r>
                        <a:rPr lang="he-IL" sz="1600" b="1" u="sng" dirty="0"/>
                        <a:t>לימודים רק </a:t>
                      </a:r>
                      <a:r>
                        <a:rPr lang="he-IL" sz="1600" b="1" u="sng" dirty="0" smtClean="0"/>
                        <a:t>בבוקר</a:t>
                      </a:r>
                    </a:p>
                    <a:p>
                      <a:pPr rtl="1"/>
                      <a:r>
                        <a:rPr lang="he-IL" sz="1600" dirty="0" smtClean="0"/>
                        <a:t>                             </a:t>
                      </a:r>
                      <a:r>
                        <a:rPr lang="he-IL" sz="1600" baseline="0" dirty="0" smtClean="0"/>
                        <a:t> </a:t>
                      </a:r>
                      <a:r>
                        <a:rPr lang="he-IL" sz="1600" dirty="0" smtClean="0"/>
                        <a:t>יום ד'</a:t>
                      </a:r>
                      <a:endParaRPr lang="he-IL" sz="1600" b="1" u="sng" dirty="0">
                        <a:solidFill>
                          <a:srgbClr val="3399FF"/>
                        </a:solidFill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8/05/2022יום א'</a:t>
                      </a:r>
                      <a:endParaRPr lang="he-IL" dirty="0">
                        <a:solidFill>
                          <a:srgbClr val="3399FF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5610068"/>
                  </a:ext>
                </a:extLst>
              </a:tr>
              <a:tr h="482868">
                <a:tc>
                  <a:txBody>
                    <a:bodyPr/>
                    <a:lstStyle/>
                    <a:p>
                      <a:pPr rtl="1"/>
                      <a:r>
                        <a:rPr lang="he-IL" b="1" dirty="0"/>
                        <a:t>יום העצמאות </a:t>
                      </a:r>
                      <a:endParaRPr lang="he-IL" b="1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5/5/2022 </a:t>
                      </a:r>
                      <a:r>
                        <a:rPr lang="he-IL" dirty="0"/>
                        <a:t>יום </a:t>
                      </a:r>
                      <a:r>
                        <a:rPr lang="he-IL" dirty="0" smtClean="0"/>
                        <a:t>ה'</a:t>
                      </a:r>
                      <a:endParaRPr lang="he-IL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975881"/>
                  </a:ext>
                </a:extLst>
              </a:tr>
              <a:tr h="482868">
                <a:tc>
                  <a:txBody>
                    <a:bodyPr/>
                    <a:lstStyle/>
                    <a:p>
                      <a:pPr rtl="1"/>
                      <a:r>
                        <a:rPr lang="he-IL" b="1" dirty="0"/>
                        <a:t>שבועות</a:t>
                      </a:r>
                      <a:endParaRPr lang="he-IL" b="1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4/6/2022-5/6/2022 ימים ש'-א'</a:t>
                      </a:r>
                      <a:endParaRPr lang="he-IL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6/6/2022 </a:t>
                      </a:r>
                      <a:r>
                        <a:rPr lang="he-IL" dirty="0"/>
                        <a:t>יום </a:t>
                      </a:r>
                      <a:r>
                        <a:rPr lang="he-IL" dirty="0" smtClean="0"/>
                        <a:t>ב'</a:t>
                      </a:r>
                      <a:endParaRPr lang="he-IL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229854"/>
                  </a:ext>
                </a:extLst>
              </a:tr>
              <a:tr h="482868">
                <a:tc>
                  <a:txBody>
                    <a:bodyPr/>
                    <a:lstStyle/>
                    <a:p>
                      <a:pPr rtl="1"/>
                      <a:r>
                        <a:rPr lang="he-IL" b="1" dirty="0"/>
                        <a:t>תשעה באב</a:t>
                      </a:r>
                    </a:p>
                    <a:p>
                      <a:pPr rtl="1"/>
                      <a:endParaRPr lang="he-IL" b="1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7/8/2022 </a:t>
                      </a:r>
                      <a:r>
                        <a:rPr lang="he-IL" dirty="0"/>
                        <a:t>יום </a:t>
                      </a:r>
                      <a:r>
                        <a:rPr lang="he-IL" dirty="0" smtClean="0"/>
                        <a:t>א'</a:t>
                      </a:r>
                      <a:endParaRPr lang="he-IL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8/8/2022 </a:t>
                      </a:r>
                      <a:r>
                        <a:rPr lang="he-IL" dirty="0"/>
                        <a:t>יום </a:t>
                      </a:r>
                      <a:r>
                        <a:rPr lang="he-IL" dirty="0" smtClean="0"/>
                        <a:t>ב'</a:t>
                      </a:r>
                      <a:endParaRPr lang="he-IL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090189"/>
                  </a:ext>
                </a:extLst>
              </a:tr>
            </a:tbl>
          </a:graphicData>
        </a:graphic>
      </p:graphicFrame>
      <p:pic>
        <p:nvPicPr>
          <p:cNvPr id="6" name="תמונה 5">
            <a:extLst>
              <a:ext uri="{FF2B5EF4-FFF2-40B4-BE49-F238E27FC236}">
                <a16:creationId xmlns:a16="http://schemas.microsoft.com/office/drawing/2014/main" id="{A203716B-0532-4B11-9950-07FAEFE2F80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7926158" y="1195804"/>
            <a:ext cx="560833" cy="707137"/>
          </a:xfrm>
          <a:prstGeom prst="rect">
            <a:avLst/>
          </a:prstGeom>
        </p:spPr>
      </p:pic>
      <p:pic>
        <p:nvPicPr>
          <p:cNvPr id="10" name="תמונה 9">
            <a:extLst>
              <a:ext uri="{FF2B5EF4-FFF2-40B4-BE49-F238E27FC236}">
                <a16:creationId xmlns:a16="http://schemas.microsoft.com/office/drawing/2014/main" id="{E7E21615-E5EE-4396-B5C5-6F77794EE7F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8567" y="2707772"/>
            <a:ext cx="661307" cy="580660"/>
          </a:xfrm>
          <a:prstGeom prst="rect">
            <a:avLst/>
          </a:prstGeom>
        </p:spPr>
      </p:pic>
      <p:pic>
        <p:nvPicPr>
          <p:cNvPr id="14" name="תמונה 13">
            <a:extLst>
              <a:ext uri="{FF2B5EF4-FFF2-40B4-BE49-F238E27FC236}">
                <a16:creationId xmlns:a16="http://schemas.microsoft.com/office/drawing/2014/main" id="{3C31ADBE-463E-47C6-85B6-A8435EFA997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xmlns="" r:id="rId8"/>
              </a:ext>
            </a:extLst>
          </a:blip>
          <a:stretch>
            <a:fillRect/>
          </a:stretch>
        </p:blipFill>
        <p:spPr>
          <a:xfrm flipH="1">
            <a:off x="941865" y="4507904"/>
            <a:ext cx="931692" cy="620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132178"/>
      </p:ext>
    </p:extLst>
  </p:cSld>
  <p:clrMapOvr>
    <a:masterClrMapping/>
  </p:clrMapOvr>
  <p:transition spd="slow" advTm="15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תמונה 22">
            <a:extLst>
              <a:ext uri="{FF2B5EF4-FFF2-40B4-BE49-F238E27FC236}">
                <a16:creationId xmlns:a16="http://schemas.microsoft.com/office/drawing/2014/main" id="{3DB78C6A-CFCC-4CDE-9EC1-740782B717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5786" y="41945"/>
            <a:ext cx="1409351" cy="1493240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C625FD33-88F2-4DB3-B5DD-5F5459C1D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9314"/>
            <a:ext cx="10515600" cy="810532"/>
          </a:xfrm>
        </p:spPr>
        <p:txBody>
          <a:bodyPr>
            <a:normAutofit fontScale="90000"/>
          </a:bodyPr>
          <a:lstStyle/>
          <a:p>
            <a:pPr lvl="0" algn="ctr">
              <a:lnSpc>
                <a:spcPct val="115000"/>
              </a:lnSpc>
              <a:spcBef>
                <a:spcPts val="0"/>
              </a:spcBef>
            </a:pPr>
            <a:r>
              <a:rPr lang="en-US" sz="1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1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1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1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1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1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Holiday </a:t>
            </a:r>
            <a:r>
              <a:rPr lang="en-US" sz="31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calendar at Ulpan Gordon - Municipality </a:t>
            </a:r>
            <a:r>
              <a:rPr lang="en-US" sz="31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Classes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sz="27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לוח חופשות </a:t>
            </a:r>
            <a:r>
              <a:rPr lang="he-IL" sz="27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תשפ"ב </a:t>
            </a:r>
            <a:r>
              <a:rPr lang="he-IL" sz="27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(בכיתות העירייה</a:t>
            </a:r>
            <a:r>
              <a:rPr lang="he-IL" sz="27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en-US" sz="27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7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sz="16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he-IL" sz="16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he-IL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מציין מיקום תוכן 3">
            <a:extLst>
              <a:ext uri="{FF2B5EF4-FFF2-40B4-BE49-F238E27FC236}">
                <a16:creationId xmlns:a16="http://schemas.microsoft.com/office/drawing/2014/main" id="{6A95546C-10F7-4F91-99A4-95DBDB11FE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1579020"/>
              </p:ext>
            </p:extLst>
          </p:nvPr>
        </p:nvGraphicFramePr>
        <p:xfrm>
          <a:off x="1081524" y="905164"/>
          <a:ext cx="10084222" cy="5900905"/>
        </p:xfrm>
        <a:graphic>
          <a:graphicData uri="http://schemas.openxmlformats.org/drawingml/2006/table">
            <a:tbl>
              <a:tblPr rtl="1" firstRow="1" bandRow="1">
                <a:tableStyleId>{10A1B5D5-9B99-4C35-A422-299274C87663}</a:tableStyleId>
              </a:tblPr>
              <a:tblGrid>
                <a:gridCol w="3312336">
                  <a:extLst>
                    <a:ext uri="{9D8B030D-6E8A-4147-A177-3AD203B41FA5}">
                      <a16:colId xmlns:a16="http://schemas.microsoft.com/office/drawing/2014/main" val="1494847988"/>
                    </a:ext>
                  </a:extLst>
                </a:gridCol>
                <a:gridCol w="3385943">
                  <a:extLst>
                    <a:ext uri="{9D8B030D-6E8A-4147-A177-3AD203B41FA5}">
                      <a16:colId xmlns:a16="http://schemas.microsoft.com/office/drawing/2014/main" val="1575579206"/>
                    </a:ext>
                  </a:extLst>
                </a:gridCol>
                <a:gridCol w="3385943">
                  <a:extLst>
                    <a:ext uri="{9D8B030D-6E8A-4147-A177-3AD203B41FA5}">
                      <a16:colId xmlns:a16="http://schemas.microsoft.com/office/drawing/2014/main" val="4055729892"/>
                    </a:ext>
                  </a:extLst>
                </a:gridCol>
              </a:tblGrid>
              <a:tr h="443345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i="0" u="none" dirty="0">
                          <a:solidFill>
                            <a:schemeClr val="bg1"/>
                          </a:solidFill>
                        </a:rPr>
                        <a:t>HOLYDAY</a:t>
                      </a:r>
                      <a:endParaRPr lang="he-IL" sz="2000" b="1" i="0" u="non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u="none" dirty="0">
                          <a:solidFill>
                            <a:schemeClr val="bg1"/>
                          </a:solidFill>
                        </a:rPr>
                        <a:t>DATES</a:t>
                      </a:r>
                      <a:endParaRPr lang="he-IL" sz="2000" b="1" u="non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 Will Resume On </a:t>
                      </a:r>
                      <a:endParaRPr lang="he-IL" sz="20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02437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000000"/>
                          </a:solidFill>
                        </a:rPr>
                        <a:t>ראש השנה </a:t>
                      </a:r>
                      <a:r>
                        <a:rPr lang="en-US" b="1" dirty="0">
                          <a:solidFill>
                            <a:srgbClr val="000000"/>
                          </a:solidFill>
                        </a:rPr>
                        <a:t>Jewish New Year </a:t>
                      </a:r>
                      <a:endParaRPr lang="he-IL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6/9/2021-8/9/2021</a:t>
                      </a:r>
                      <a:endParaRPr lang="he-IL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9/9/21 </a:t>
                      </a:r>
                      <a:r>
                        <a:rPr lang="en-US" dirty="0" smtClean="0"/>
                        <a:t>Thursday</a:t>
                      </a:r>
                      <a:endParaRPr lang="he-IL" dirty="0" smtClean="0">
                        <a:solidFill>
                          <a:srgbClr val="3399FF"/>
                        </a:solidFill>
                      </a:endParaRPr>
                    </a:p>
                    <a:p>
                      <a:pPr rtl="1"/>
                      <a:endParaRPr lang="he-IL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7646501"/>
                  </a:ext>
                </a:extLst>
              </a:tr>
              <a:tr h="451432"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000000"/>
                          </a:solidFill>
                        </a:rPr>
                        <a:t>יום כיפור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Yom Kippur </a:t>
                      </a:r>
                      <a:endParaRPr lang="he-IL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15/9/2021-16/9/2021</a:t>
                      </a:r>
                      <a:endParaRPr lang="he-IL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19/9/2021 </a:t>
                      </a:r>
                      <a:r>
                        <a:rPr lang="en-US" dirty="0" smtClean="0"/>
                        <a:t>Sunday</a:t>
                      </a:r>
                      <a:endParaRPr lang="he-IL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51646"/>
                  </a:ext>
                </a:extLst>
              </a:tr>
              <a:tr h="432488"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000000"/>
                          </a:solidFill>
                        </a:rPr>
                        <a:t>סוכות </a:t>
                      </a:r>
                      <a:r>
                        <a:rPr lang="en-US" sz="1800" b="1" u="none" dirty="0" smtClean="0">
                          <a:solidFill>
                            <a:srgbClr val="000000"/>
                          </a:solidFill>
                        </a:rPr>
                        <a:t>S</a:t>
                      </a:r>
                      <a:r>
                        <a:rPr lang="en-US" sz="180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ukkot</a:t>
                      </a:r>
                      <a:endParaRPr lang="he-IL" b="1" u="none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20/9/2021-28/9/2021</a:t>
                      </a:r>
                      <a:endParaRPr lang="he-IL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29/9/2021 </a:t>
                      </a:r>
                      <a:r>
                        <a:rPr lang="en-US" dirty="0" smtClean="0"/>
                        <a:t>Wednesday</a:t>
                      </a:r>
                      <a:endParaRPr lang="he-IL" dirty="0" smtClean="0">
                        <a:solidFill>
                          <a:srgbClr val="3399FF"/>
                        </a:solidFill>
                      </a:endParaRPr>
                    </a:p>
                    <a:p>
                      <a:pPr algn="r" rtl="1"/>
                      <a:endParaRPr lang="he-I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6443977"/>
                  </a:ext>
                </a:extLst>
              </a:tr>
              <a:tr h="451432"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000000"/>
                          </a:solidFill>
                        </a:rPr>
                        <a:t>חנוכה 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Hanukkah</a:t>
                      </a:r>
                      <a:endParaRPr lang="he-IL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1/12/2021-4/12/2021</a:t>
                      </a:r>
                      <a:endParaRPr lang="he-IL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5/12/2021 </a:t>
                      </a:r>
                      <a:r>
                        <a:rPr lang="en-US" dirty="0"/>
                        <a:t>Sunday</a:t>
                      </a:r>
                      <a:endParaRPr lang="he-IL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153358"/>
                  </a:ext>
                </a:extLst>
              </a:tr>
              <a:tr h="45143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solidFill>
                            <a:srgbClr val="000000"/>
                          </a:solidFill>
                        </a:rPr>
                        <a:t>פורים  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Purim </a:t>
                      </a:r>
                      <a:endParaRPr lang="he-IL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17/3/2022-19/3/2022</a:t>
                      </a:r>
                      <a:endParaRPr lang="he-IL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20/3/2022</a:t>
                      </a:r>
                      <a:r>
                        <a:rPr lang="he-IL" baseline="0" dirty="0" smtClean="0"/>
                        <a:t> 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Sunday</a:t>
                      </a:r>
                      <a:endParaRPr lang="he-IL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2405354"/>
                  </a:ext>
                </a:extLst>
              </a:tr>
              <a:tr h="45143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solidFill>
                            <a:srgbClr val="000000"/>
                          </a:solidFill>
                        </a:rPr>
                        <a:t>פסח 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Passover </a:t>
                      </a:r>
                      <a:endParaRPr lang="he-IL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14/4/2022-23/4/2022</a:t>
                      </a:r>
                      <a:endParaRPr lang="he-IL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24/4/2022 </a:t>
                      </a:r>
                      <a:r>
                        <a:rPr lang="en-US" dirty="0" smtClean="0"/>
                        <a:t>Sunday</a:t>
                      </a:r>
                      <a:endParaRPr lang="he-IL" dirty="0" smtClean="0">
                        <a:solidFill>
                          <a:srgbClr val="3399FF"/>
                        </a:solidFill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577216"/>
                  </a:ext>
                </a:extLst>
              </a:tr>
              <a:tr h="598409"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chemeClr val="tx1"/>
                          </a:solidFill>
                        </a:rPr>
                        <a:t>יום הזיכרון לחללי מערכות ישראל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rtl="1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Memorial Day </a:t>
                      </a:r>
                      <a:endParaRPr lang="he-IL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4/5/2022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 school 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  <a:p>
                      <a:pPr rt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for the noon and evening classes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Morning classes are conducted as usual</a:t>
                      </a:r>
                      <a:endParaRPr lang="he-IL" dirty="0">
                        <a:solidFill>
                          <a:srgbClr val="3399FF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5610068"/>
                  </a:ext>
                </a:extLst>
              </a:tr>
              <a:tr h="598409"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000000"/>
                          </a:solidFill>
                        </a:rPr>
                        <a:t>יום העצמאות  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Independence Day </a:t>
                      </a:r>
                      <a:endParaRPr lang="he-IL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rgbClr val="000000"/>
                          </a:solidFill>
                        </a:rPr>
                        <a:t>5/5/2022</a:t>
                      </a:r>
                      <a:endParaRPr lang="he-IL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8/5/2022</a:t>
                      </a:r>
                      <a:r>
                        <a:rPr lang="he-IL" baseline="0" dirty="0" smtClean="0"/>
                        <a:t> </a:t>
                      </a:r>
                      <a:r>
                        <a:rPr lang="en-US" dirty="0" smtClean="0"/>
                        <a:t>Sunday</a:t>
                      </a:r>
                      <a:endParaRPr lang="he-IL" dirty="0" smtClean="0">
                        <a:solidFill>
                          <a:srgbClr val="3399FF"/>
                        </a:solidFill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>
                        <a:solidFill>
                          <a:srgbClr val="3399FF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3975881"/>
                  </a:ext>
                </a:extLst>
              </a:tr>
              <a:tr h="451432"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000000"/>
                          </a:solidFill>
                        </a:rPr>
                        <a:t>שבועות 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Shavuot </a:t>
                      </a:r>
                      <a:r>
                        <a:rPr lang="he-IL" sz="1800" b="1" dirty="0">
                          <a:solidFill>
                            <a:srgbClr val="000000"/>
                          </a:solidFill>
                        </a:rPr>
                        <a:t> </a:t>
                      </a:r>
                      <a:endParaRPr lang="he-IL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mtClean="0"/>
                        <a:t>4/6/2022-5/6/2022</a:t>
                      </a:r>
                      <a:endParaRPr lang="he-IL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6/5/2022</a:t>
                      </a:r>
                      <a:r>
                        <a:rPr lang="he-IL" baseline="0" dirty="0" smtClean="0"/>
                        <a:t> </a:t>
                      </a:r>
                      <a:r>
                        <a:rPr lang="en-US" baseline="0" dirty="0" smtClean="0"/>
                        <a:t>Monday</a:t>
                      </a:r>
                      <a:endParaRPr lang="he-IL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229854"/>
                  </a:ext>
                </a:extLst>
              </a:tr>
              <a:tr h="451432"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000000"/>
                          </a:solidFill>
                        </a:rPr>
                        <a:t>תשעה באב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Tisha 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B'Av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he-IL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7/8/2022</a:t>
                      </a:r>
                      <a:endParaRPr lang="he-IL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8/8/2022 </a:t>
                      </a:r>
                      <a:r>
                        <a:rPr lang="en-US" smtClean="0"/>
                        <a:t>Monday </a:t>
                      </a:r>
                      <a:r>
                        <a:rPr lang="he-IL" smtClean="0"/>
                        <a:t>  </a:t>
                      </a:r>
                      <a:endParaRPr lang="he-IL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090189"/>
                  </a:ext>
                </a:extLst>
              </a:tr>
            </a:tbl>
          </a:graphicData>
        </a:graphic>
      </p:graphicFrame>
      <p:pic>
        <p:nvPicPr>
          <p:cNvPr id="6" name="תמונה 5">
            <a:extLst>
              <a:ext uri="{FF2B5EF4-FFF2-40B4-BE49-F238E27FC236}">
                <a16:creationId xmlns:a16="http://schemas.microsoft.com/office/drawing/2014/main" id="{A203716B-0532-4B11-9950-07FAEFE2F80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7785500" y="1535183"/>
            <a:ext cx="560833" cy="707137"/>
          </a:xfrm>
          <a:prstGeom prst="rect">
            <a:avLst/>
          </a:prstGeom>
        </p:spPr>
      </p:pic>
      <p:pic>
        <p:nvPicPr>
          <p:cNvPr id="10" name="תמונה 9">
            <a:extLst>
              <a:ext uri="{FF2B5EF4-FFF2-40B4-BE49-F238E27FC236}">
                <a16:creationId xmlns:a16="http://schemas.microsoft.com/office/drawing/2014/main" id="{E7E21615-E5EE-4396-B5C5-6F77794EE7F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5917" y="2984556"/>
            <a:ext cx="661307" cy="580660"/>
          </a:xfrm>
          <a:prstGeom prst="rect">
            <a:avLst/>
          </a:prstGeom>
        </p:spPr>
      </p:pic>
      <p:pic>
        <p:nvPicPr>
          <p:cNvPr id="12" name="תמונה 11">
            <a:extLst>
              <a:ext uri="{FF2B5EF4-FFF2-40B4-BE49-F238E27FC236}">
                <a16:creationId xmlns:a16="http://schemas.microsoft.com/office/drawing/2014/main" id="{6F24E205-AD93-4ED8-AA44-A515D699D8A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08628" y="3565215"/>
            <a:ext cx="661307" cy="619975"/>
          </a:xfrm>
          <a:prstGeom prst="rect">
            <a:avLst/>
          </a:prstGeom>
        </p:spPr>
      </p:pic>
      <p:pic>
        <p:nvPicPr>
          <p:cNvPr id="14" name="תמונה 13">
            <a:extLst>
              <a:ext uri="{FF2B5EF4-FFF2-40B4-BE49-F238E27FC236}">
                <a16:creationId xmlns:a16="http://schemas.microsoft.com/office/drawing/2014/main" id="{3C31ADBE-463E-47C6-85B6-A8435EFA997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xmlns="" r:id="rId8"/>
              </a:ext>
            </a:extLst>
          </a:blip>
          <a:stretch>
            <a:fillRect/>
          </a:stretch>
        </p:blipFill>
        <p:spPr>
          <a:xfrm flipH="1">
            <a:off x="1520706" y="5467598"/>
            <a:ext cx="931692" cy="620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564056"/>
      </p:ext>
    </p:extLst>
  </p:cSld>
  <p:clrMapOvr>
    <a:masterClrMapping/>
  </p:clrMapOvr>
  <p:transition spd="slow" advTm="15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×ª××× × ×§×©××¨×">
            <a:extLst>
              <a:ext uri="{FF2B5EF4-FFF2-40B4-BE49-F238E27FC236}">
                <a16:creationId xmlns:a16="http://schemas.microsoft.com/office/drawing/2014/main" id="{1126888B-E015-4899-BD0E-1D57922E10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43236" y="184557"/>
            <a:ext cx="1073791" cy="85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C625FD33-88F2-4DB3-B5DD-5F5459C1D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00" y="357018"/>
            <a:ext cx="10515600" cy="810532"/>
          </a:xfrm>
        </p:spPr>
        <p:txBody>
          <a:bodyPr>
            <a:normAutofit fontScale="90000"/>
          </a:bodyPr>
          <a:lstStyle/>
          <a:p>
            <a:pPr lvl="0" algn="ctr">
              <a:lnSpc>
                <a:spcPct val="115000"/>
              </a:lnSpc>
              <a:spcBef>
                <a:spcPts val="0"/>
              </a:spcBef>
            </a:pPr>
            <a:r>
              <a:rPr lang="he-IL" sz="3100" b="1" dirty="0">
                <a:solidFill>
                  <a:srgbClr val="3399FF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לוח חופשות </a:t>
            </a:r>
            <a:r>
              <a:rPr lang="he-IL" sz="3100" b="1" dirty="0" smtClean="0">
                <a:solidFill>
                  <a:srgbClr val="3399FF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תשפ"ב </a:t>
            </a:r>
            <a:r>
              <a:rPr lang="he-IL" sz="3100" b="1" dirty="0">
                <a:solidFill>
                  <a:srgbClr val="3399FF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(בכיתות משרד החינוך)</a:t>
            </a:r>
            <a:r>
              <a:rPr lang="en-US" sz="2000" dirty="0">
                <a:solidFill>
                  <a:srgbClr val="3399FF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000" dirty="0">
                <a:solidFill>
                  <a:srgbClr val="3399FF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he-IL" dirty="0"/>
          </a:p>
        </p:txBody>
      </p:sp>
      <p:graphicFrame>
        <p:nvGraphicFramePr>
          <p:cNvPr id="4" name="מציין מיקום תוכן 3">
            <a:extLst>
              <a:ext uri="{FF2B5EF4-FFF2-40B4-BE49-F238E27FC236}">
                <a16:creationId xmlns:a16="http://schemas.microsoft.com/office/drawing/2014/main" id="{6A95546C-10F7-4F91-99A4-95DBDB11FE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2053822"/>
              </p:ext>
            </p:extLst>
          </p:nvPr>
        </p:nvGraphicFramePr>
        <p:xfrm>
          <a:off x="709043" y="564247"/>
          <a:ext cx="10428857" cy="6217841"/>
        </p:xfrm>
        <a:graphic>
          <a:graphicData uri="http://schemas.openxmlformats.org/drawingml/2006/table">
            <a:tbl>
              <a:tblPr rtl="1" firstRow="1" bandRow="1">
                <a:tableStyleId>{B301B821-A1FF-4177-AEE7-76D212191A09}</a:tableStyleId>
              </a:tblPr>
              <a:tblGrid>
                <a:gridCol w="3425537">
                  <a:extLst>
                    <a:ext uri="{9D8B030D-6E8A-4147-A177-3AD203B41FA5}">
                      <a16:colId xmlns:a16="http://schemas.microsoft.com/office/drawing/2014/main" val="1494847988"/>
                    </a:ext>
                  </a:extLst>
                </a:gridCol>
                <a:gridCol w="3501660">
                  <a:extLst>
                    <a:ext uri="{9D8B030D-6E8A-4147-A177-3AD203B41FA5}">
                      <a16:colId xmlns:a16="http://schemas.microsoft.com/office/drawing/2014/main" val="1575579206"/>
                    </a:ext>
                  </a:extLst>
                </a:gridCol>
                <a:gridCol w="3501660">
                  <a:extLst>
                    <a:ext uri="{9D8B030D-6E8A-4147-A177-3AD203B41FA5}">
                      <a16:colId xmlns:a16="http://schemas.microsoft.com/office/drawing/2014/main" val="4055729892"/>
                    </a:ext>
                  </a:extLst>
                </a:gridCol>
              </a:tblGrid>
              <a:tr h="456960">
                <a:tc>
                  <a:txBody>
                    <a:bodyPr/>
                    <a:lstStyle/>
                    <a:p>
                      <a:pPr algn="r" rtl="1"/>
                      <a:r>
                        <a:rPr lang="he-IL" sz="2000" u="sng" dirty="0"/>
                        <a:t>שם החג</a:t>
                      </a:r>
                      <a:endParaRPr lang="he-IL" sz="2000" b="1" u="sng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000" u="sng" dirty="0"/>
                        <a:t>תאריכי חופשה</a:t>
                      </a:r>
                      <a:endParaRPr lang="he-IL" sz="2000" b="1" u="sng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000" u="sng" dirty="0"/>
                        <a:t>חזרה ללימודים</a:t>
                      </a:r>
                      <a:endParaRPr lang="he-IL" sz="2000" b="1" u="sng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024372"/>
                  </a:ext>
                </a:extLst>
              </a:tr>
              <a:tr h="456960">
                <a:tc>
                  <a:txBody>
                    <a:bodyPr/>
                    <a:lstStyle/>
                    <a:p>
                      <a:pPr rtl="1"/>
                      <a:r>
                        <a:rPr lang="he-IL" sz="1600" b="1" i="0" dirty="0">
                          <a:solidFill>
                            <a:srgbClr val="3399FF"/>
                          </a:solidFill>
                        </a:rPr>
                        <a:t>ראש השנה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6/9/2021-8/9/2021 </a:t>
                      </a:r>
                      <a:r>
                        <a:rPr lang="he-IL" sz="1600" dirty="0"/>
                        <a:t>ימים  </a:t>
                      </a:r>
                      <a:r>
                        <a:rPr lang="he-IL" sz="1600" dirty="0" smtClean="0"/>
                        <a:t>ב'-ד'</a:t>
                      </a:r>
                      <a:endParaRPr lang="he-IL" sz="1600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9/9/2021 </a:t>
                      </a:r>
                      <a:r>
                        <a:rPr lang="he-IL" sz="1600" dirty="0"/>
                        <a:t>יום </a:t>
                      </a:r>
                      <a:r>
                        <a:rPr lang="he-IL" sz="1600" dirty="0" smtClean="0"/>
                        <a:t>ה'</a:t>
                      </a:r>
                      <a:endParaRPr lang="he-IL" sz="1600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7646501"/>
                  </a:ext>
                </a:extLst>
              </a:tr>
              <a:tr h="456960">
                <a:tc>
                  <a:txBody>
                    <a:bodyPr/>
                    <a:lstStyle/>
                    <a:p>
                      <a:pPr rtl="1"/>
                      <a:r>
                        <a:rPr lang="he-IL" sz="1600" b="1" i="0" dirty="0">
                          <a:solidFill>
                            <a:srgbClr val="3399FF"/>
                          </a:solidFill>
                        </a:rPr>
                        <a:t>יום כיפור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15/9/2021-16/9/2021 </a:t>
                      </a:r>
                      <a:r>
                        <a:rPr lang="he-IL" sz="1600" dirty="0"/>
                        <a:t>ימים </a:t>
                      </a:r>
                      <a:r>
                        <a:rPr lang="he-IL" sz="1600" dirty="0" smtClean="0"/>
                        <a:t>ד'-ה'</a:t>
                      </a:r>
                      <a:endParaRPr lang="he-IL" sz="1600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19/9/2021 </a:t>
                      </a:r>
                      <a:r>
                        <a:rPr lang="he-IL" sz="1600" dirty="0"/>
                        <a:t>יום </a:t>
                      </a:r>
                      <a:r>
                        <a:rPr lang="he-IL" sz="1600" dirty="0" smtClean="0"/>
                        <a:t>א'</a:t>
                      </a:r>
                      <a:endParaRPr lang="he-IL" sz="1600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51646"/>
                  </a:ext>
                </a:extLst>
              </a:tr>
              <a:tr h="456960">
                <a:tc>
                  <a:txBody>
                    <a:bodyPr/>
                    <a:lstStyle/>
                    <a:p>
                      <a:pPr rtl="1"/>
                      <a:r>
                        <a:rPr lang="he-IL" sz="1600" b="1" i="0" dirty="0">
                          <a:solidFill>
                            <a:srgbClr val="3399FF"/>
                          </a:solidFill>
                        </a:rPr>
                        <a:t>סוכות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solidFill>
                            <a:srgbClr val="000000"/>
                          </a:solidFill>
                        </a:rPr>
                        <a:t>20/9/2021-29/9/2021 ימים ב'-ד'</a:t>
                      </a:r>
                      <a:r>
                        <a:rPr lang="he-IL" sz="16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endParaRPr lang="he-IL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solidFill>
                            <a:srgbClr val="000000"/>
                          </a:solidFill>
                        </a:rPr>
                        <a:t>30/9/2021 </a:t>
                      </a:r>
                      <a:r>
                        <a:rPr lang="he-IL" sz="1600" dirty="0">
                          <a:solidFill>
                            <a:srgbClr val="000000"/>
                          </a:solidFill>
                        </a:rPr>
                        <a:t>יום </a:t>
                      </a:r>
                      <a:r>
                        <a:rPr lang="he-IL" sz="1600" dirty="0" smtClean="0">
                          <a:solidFill>
                            <a:srgbClr val="000000"/>
                          </a:solidFill>
                        </a:rPr>
                        <a:t>ה'</a:t>
                      </a:r>
                      <a:endParaRPr lang="he-IL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6443977"/>
                  </a:ext>
                </a:extLst>
              </a:tr>
              <a:tr h="456960">
                <a:tc>
                  <a:txBody>
                    <a:bodyPr/>
                    <a:lstStyle/>
                    <a:p>
                      <a:pPr rtl="1"/>
                      <a:r>
                        <a:rPr lang="he-IL" sz="1600" b="1" i="0" dirty="0">
                          <a:solidFill>
                            <a:srgbClr val="3399FF"/>
                          </a:solidFill>
                        </a:rPr>
                        <a:t>חנוכה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solidFill>
                            <a:srgbClr val="000000"/>
                          </a:solidFill>
                        </a:rPr>
                        <a:t>30/11/2021-6/12/2021</a:t>
                      </a:r>
                      <a:r>
                        <a:rPr lang="he-IL" sz="1600" baseline="0" dirty="0" smtClean="0">
                          <a:solidFill>
                            <a:srgbClr val="000000"/>
                          </a:solidFill>
                        </a:rPr>
                        <a:t> ימים ג'-ב'</a:t>
                      </a:r>
                      <a:endParaRPr lang="he-IL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solidFill>
                            <a:srgbClr val="000000"/>
                          </a:solidFill>
                        </a:rPr>
                        <a:t>7/12/2021 </a:t>
                      </a:r>
                      <a:r>
                        <a:rPr lang="he-IL" sz="1600" dirty="0">
                          <a:solidFill>
                            <a:srgbClr val="000000"/>
                          </a:solidFill>
                        </a:rPr>
                        <a:t>יום </a:t>
                      </a:r>
                      <a:r>
                        <a:rPr lang="he-IL" sz="1600" dirty="0" smtClean="0">
                          <a:solidFill>
                            <a:srgbClr val="000000"/>
                          </a:solidFill>
                        </a:rPr>
                        <a:t>ג'</a:t>
                      </a:r>
                      <a:endParaRPr lang="he-IL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153358"/>
                  </a:ext>
                </a:extLst>
              </a:tr>
              <a:tr h="45696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i="0" dirty="0">
                          <a:solidFill>
                            <a:srgbClr val="3399FF"/>
                          </a:solidFill>
                        </a:rPr>
                        <a:t>פורים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16/3/2022-18/3/2022 </a:t>
                      </a:r>
                      <a:r>
                        <a:rPr lang="he-IL" sz="1600" dirty="0"/>
                        <a:t>ימים </a:t>
                      </a:r>
                      <a:r>
                        <a:rPr lang="he-IL" sz="1600" dirty="0" smtClean="0"/>
                        <a:t>ד'-ו'</a:t>
                      </a:r>
                      <a:endParaRPr lang="he-IL" sz="1600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20/3/2022 </a:t>
                      </a:r>
                      <a:r>
                        <a:rPr lang="he-IL" sz="1600" dirty="0"/>
                        <a:t>יום </a:t>
                      </a:r>
                      <a:r>
                        <a:rPr lang="he-IL" sz="1600" dirty="0" smtClean="0"/>
                        <a:t>א'</a:t>
                      </a:r>
                      <a:endParaRPr lang="he-IL" sz="1600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2405354"/>
                  </a:ext>
                </a:extLst>
              </a:tr>
              <a:tr h="45696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i="0" dirty="0">
                          <a:solidFill>
                            <a:srgbClr val="3399FF"/>
                          </a:solidFill>
                        </a:rPr>
                        <a:t>פסח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7/4/2022-23/4/2022 </a:t>
                      </a:r>
                      <a:r>
                        <a:rPr lang="he-IL" sz="1600" dirty="0"/>
                        <a:t>ימים  </a:t>
                      </a:r>
                      <a:r>
                        <a:rPr lang="he-IL" sz="1600" dirty="0" smtClean="0"/>
                        <a:t>ה'-ש'</a:t>
                      </a:r>
                      <a:endParaRPr lang="he-IL" sz="1600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24/4/2022 </a:t>
                      </a:r>
                      <a:r>
                        <a:rPr lang="he-IL" sz="1600" dirty="0"/>
                        <a:t>יום </a:t>
                      </a:r>
                      <a:r>
                        <a:rPr lang="he-IL" sz="1600" dirty="0" smtClean="0"/>
                        <a:t>א'</a:t>
                      </a:r>
                      <a:endParaRPr lang="he-IL" sz="1600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577216"/>
                  </a:ext>
                </a:extLst>
              </a:tr>
              <a:tr h="558051">
                <a:tc>
                  <a:txBody>
                    <a:bodyPr/>
                    <a:lstStyle/>
                    <a:p>
                      <a:pPr rtl="1"/>
                      <a:r>
                        <a:rPr lang="he-IL" sz="1600" b="1" i="0" dirty="0">
                          <a:solidFill>
                            <a:srgbClr val="3399FF"/>
                          </a:solidFill>
                        </a:rPr>
                        <a:t>יום הזיכרון לחללי מערכות ישראל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 smtClean="0"/>
                        <a:t>4/5/2022</a:t>
                      </a:r>
                      <a:r>
                        <a:rPr lang="he-IL" sz="1600" dirty="0" smtClean="0"/>
                        <a:t> </a:t>
                      </a:r>
                      <a:r>
                        <a:rPr lang="he-IL" sz="1600" b="1" u="sng" dirty="0" smtClean="0"/>
                        <a:t>יתקיימו </a:t>
                      </a:r>
                      <a:r>
                        <a:rPr lang="he-IL" sz="1600" b="1" u="sng" dirty="0"/>
                        <a:t>לימודים רק </a:t>
                      </a:r>
                      <a:r>
                        <a:rPr lang="he-IL" sz="1600" b="1" u="sng" dirty="0" smtClean="0"/>
                        <a:t>בבוקר</a:t>
                      </a:r>
                    </a:p>
                    <a:p>
                      <a:pPr rtl="1"/>
                      <a:r>
                        <a:rPr lang="he-IL" sz="1600" dirty="0" smtClean="0"/>
                        <a:t>                             </a:t>
                      </a:r>
                      <a:r>
                        <a:rPr lang="he-IL" sz="1600" baseline="0" dirty="0" smtClean="0"/>
                        <a:t> </a:t>
                      </a:r>
                      <a:r>
                        <a:rPr lang="he-IL" sz="1600" dirty="0" smtClean="0"/>
                        <a:t>יום ד'</a:t>
                      </a:r>
                      <a:endParaRPr lang="he-IL" sz="1600" b="1" u="sng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8/5/2022 </a:t>
                      </a:r>
                      <a:r>
                        <a:rPr lang="he-IL" sz="1600" dirty="0"/>
                        <a:t>יום </a:t>
                      </a:r>
                      <a:r>
                        <a:rPr lang="he-IL" sz="1600" dirty="0" smtClean="0"/>
                        <a:t>א'</a:t>
                      </a:r>
                      <a:endParaRPr lang="he-IL" sz="1600" dirty="0">
                        <a:solidFill>
                          <a:srgbClr val="3399FF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5610068"/>
                  </a:ext>
                </a:extLst>
              </a:tr>
              <a:tr h="456960">
                <a:tc>
                  <a:txBody>
                    <a:bodyPr/>
                    <a:lstStyle/>
                    <a:p>
                      <a:pPr rtl="1"/>
                      <a:r>
                        <a:rPr lang="he-IL" sz="1600" b="1" i="0" dirty="0">
                          <a:solidFill>
                            <a:srgbClr val="3399FF"/>
                          </a:solidFill>
                        </a:rPr>
                        <a:t>יום העצמאות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5/5/2022 </a:t>
                      </a:r>
                      <a:r>
                        <a:rPr lang="he-IL" sz="1600" dirty="0"/>
                        <a:t>יום </a:t>
                      </a:r>
                      <a:r>
                        <a:rPr lang="he-IL" sz="1600" dirty="0" smtClean="0"/>
                        <a:t>ה'</a:t>
                      </a:r>
                      <a:endParaRPr lang="he-IL" sz="1600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975881"/>
                  </a:ext>
                </a:extLst>
              </a:tr>
              <a:tr h="456960">
                <a:tc>
                  <a:txBody>
                    <a:bodyPr/>
                    <a:lstStyle/>
                    <a:p>
                      <a:pPr rtl="1"/>
                      <a:r>
                        <a:rPr lang="he-IL" sz="1600" b="1" i="0" dirty="0">
                          <a:solidFill>
                            <a:srgbClr val="3399FF"/>
                          </a:solidFill>
                        </a:rPr>
                        <a:t>ל"ג בעומר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19/5/2022 יום ה'</a:t>
                      </a:r>
                      <a:endParaRPr lang="he-IL" sz="1600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22/5/2022 </a:t>
                      </a:r>
                      <a:r>
                        <a:rPr lang="he-IL" sz="1600"/>
                        <a:t>יום </a:t>
                      </a:r>
                      <a:r>
                        <a:rPr lang="he-IL" sz="1600" smtClean="0"/>
                        <a:t>א'</a:t>
                      </a:r>
                      <a:endParaRPr lang="he-IL" sz="1600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7560256"/>
                  </a:ext>
                </a:extLst>
              </a:tr>
              <a:tr h="456960">
                <a:tc>
                  <a:txBody>
                    <a:bodyPr/>
                    <a:lstStyle/>
                    <a:p>
                      <a:pPr rtl="1"/>
                      <a:r>
                        <a:rPr lang="he-IL" sz="1600" b="1" i="0" dirty="0">
                          <a:solidFill>
                            <a:srgbClr val="3399FF"/>
                          </a:solidFill>
                        </a:rPr>
                        <a:t>שבועות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5/6/2022-6/6/2022 ימים א'-ב'</a:t>
                      </a:r>
                      <a:endParaRPr lang="he-IL" sz="1600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7/6/2022 </a:t>
                      </a:r>
                      <a:r>
                        <a:rPr lang="he-IL" sz="1600" dirty="0"/>
                        <a:t>יום </a:t>
                      </a:r>
                      <a:r>
                        <a:rPr lang="he-IL" sz="1600" dirty="0" smtClean="0"/>
                        <a:t>ג'</a:t>
                      </a:r>
                      <a:endParaRPr lang="he-IL" sz="1600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229854"/>
                  </a:ext>
                </a:extLst>
              </a:tr>
              <a:tr h="456960">
                <a:tc>
                  <a:txBody>
                    <a:bodyPr/>
                    <a:lstStyle/>
                    <a:p>
                      <a:pPr rtl="1"/>
                      <a:r>
                        <a:rPr lang="he-IL" sz="1600" b="1" i="0" dirty="0" smtClean="0">
                          <a:solidFill>
                            <a:srgbClr val="3399FF"/>
                          </a:solidFill>
                        </a:rPr>
                        <a:t>ט'</a:t>
                      </a:r>
                      <a:r>
                        <a:rPr lang="he-IL" sz="1600" b="1" i="0" baseline="0" dirty="0" smtClean="0">
                          <a:solidFill>
                            <a:srgbClr val="3399FF"/>
                          </a:solidFill>
                        </a:rPr>
                        <a:t> באב</a:t>
                      </a:r>
                      <a:endParaRPr lang="he-IL" sz="1600" b="1" i="0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solidFill>
                            <a:schemeClr val="tx1"/>
                          </a:solidFill>
                        </a:rPr>
                        <a:t>7/8/2022</a:t>
                      </a:r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2147783"/>
                  </a:ext>
                </a:extLst>
              </a:tr>
              <a:tr h="612161">
                <a:tc>
                  <a:txBody>
                    <a:bodyPr/>
                    <a:lstStyle/>
                    <a:p>
                      <a:pPr rtl="1"/>
                      <a:r>
                        <a:rPr lang="he-IL" sz="1600" b="1" i="0" dirty="0">
                          <a:solidFill>
                            <a:srgbClr val="3399FF"/>
                          </a:solidFill>
                        </a:rPr>
                        <a:t>חופשת קיץ </a:t>
                      </a:r>
                    </a:p>
                    <a:p>
                      <a:pPr rtl="1"/>
                      <a:endParaRPr lang="he-IL" sz="1600" b="1" i="0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1/8/2022-31/08/2022 </a:t>
                      </a:r>
                      <a:r>
                        <a:rPr lang="he-IL" sz="1600" dirty="0"/>
                        <a:t>ימים  </a:t>
                      </a:r>
                      <a:r>
                        <a:rPr lang="he-IL" sz="1600" dirty="0" smtClean="0"/>
                        <a:t>ב'-ד'</a:t>
                      </a:r>
                      <a:endParaRPr lang="he-IL" sz="1600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1/09/2022 </a:t>
                      </a:r>
                      <a:r>
                        <a:rPr lang="he-IL" sz="1600" dirty="0"/>
                        <a:t>יום </a:t>
                      </a:r>
                      <a:r>
                        <a:rPr lang="he-IL" sz="1600" dirty="0" smtClean="0"/>
                        <a:t>ה'</a:t>
                      </a:r>
                      <a:endParaRPr lang="he-IL" sz="1600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090189"/>
                  </a:ext>
                </a:extLst>
              </a:tr>
            </a:tbl>
          </a:graphicData>
        </a:graphic>
      </p:graphicFrame>
      <p:pic>
        <p:nvPicPr>
          <p:cNvPr id="6" name="תמונה 5">
            <a:extLst>
              <a:ext uri="{FF2B5EF4-FFF2-40B4-BE49-F238E27FC236}">
                <a16:creationId xmlns:a16="http://schemas.microsoft.com/office/drawing/2014/main" id="{A203716B-0532-4B11-9950-07FAEFE2F80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8106425" y="813981"/>
            <a:ext cx="560833" cy="707137"/>
          </a:xfrm>
          <a:prstGeom prst="rect">
            <a:avLst/>
          </a:prstGeom>
        </p:spPr>
      </p:pic>
      <p:pic>
        <p:nvPicPr>
          <p:cNvPr id="10" name="תמונה 9">
            <a:extLst>
              <a:ext uri="{FF2B5EF4-FFF2-40B4-BE49-F238E27FC236}">
                <a16:creationId xmlns:a16="http://schemas.microsoft.com/office/drawing/2014/main" id="{E7E21615-E5EE-4396-B5C5-6F77794EE7F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86368" y="2286996"/>
            <a:ext cx="661307" cy="580660"/>
          </a:xfrm>
          <a:prstGeom prst="rect">
            <a:avLst/>
          </a:prstGeom>
        </p:spPr>
      </p:pic>
      <p:pic>
        <p:nvPicPr>
          <p:cNvPr id="12" name="תמונה 11">
            <a:extLst>
              <a:ext uri="{FF2B5EF4-FFF2-40B4-BE49-F238E27FC236}">
                <a16:creationId xmlns:a16="http://schemas.microsoft.com/office/drawing/2014/main" id="{6F24E205-AD93-4ED8-AA44-A515D699D8A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32741" y="2766056"/>
            <a:ext cx="661307" cy="619975"/>
          </a:xfrm>
          <a:prstGeom prst="rect">
            <a:avLst/>
          </a:prstGeom>
        </p:spPr>
      </p:pic>
      <p:pic>
        <p:nvPicPr>
          <p:cNvPr id="14" name="תמונה 13">
            <a:extLst>
              <a:ext uri="{FF2B5EF4-FFF2-40B4-BE49-F238E27FC236}">
                <a16:creationId xmlns:a16="http://schemas.microsoft.com/office/drawing/2014/main" id="{3C31ADBE-463E-47C6-85B6-A8435EFA997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xmlns="" r:id="rId8"/>
              </a:ext>
            </a:extLst>
          </a:blip>
          <a:stretch>
            <a:fillRect/>
          </a:stretch>
        </p:blipFill>
        <p:spPr>
          <a:xfrm flipH="1">
            <a:off x="1080326" y="4087712"/>
            <a:ext cx="931692" cy="620486"/>
          </a:xfrm>
          <a:prstGeom prst="rect">
            <a:avLst/>
          </a:prstGeom>
        </p:spPr>
      </p:pic>
      <p:pic>
        <p:nvPicPr>
          <p:cNvPr id="17" name="תמונה 16">
            <a:extLst>
              <a:ext uri="{FF2B5EF4-FFF2-40B4-BE49-F238E27FC236}">
                <a16:creationId xmlns:a16="http://schemas.microsoft.com/office/drawing/2014/main" id="{BA4978F8-8F33-4A69-9EA4-81B13DE1290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xmlns="" r:id="rId10"/>
              </a:ext>
            </a:extLst>
          </a:blip>
          <a:stretch>
            <a:fillRect/>
          </a:stretch>
        </p:blipFill>
        <p:spPr>
          <a:xfrm>
            <a:off x="8386841" y="4616530"/>
            <a:ext cx="560833" cy="636064"/>
          </a:xfrm>
          <a:prstGeom prst="rect">
            <a:avLst/>
          </a:prstGeom>
        </p:spPr>
      </p:pic>
      <p:pic>
        <p:nvPicPr>
          <p:cNvPr id="20" name="תמונה 19">
            <a:extLst>
              <a:ext uri="{FF2B5EF4-FFF2-40B4-BE49-F238E27FC236}">
                <a16:creationId xmlns:a16="http://schemas.microsoft.com/office/drawing/2014/main" id="{1AB0CD12-7F1D-4ED0-A799-BA0F8B8D331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xmlns="" r:id="rId12"/>
              </a:ext>
            </a:extLst>
          </a:blip>
          <a:stretch>
            <a:fillRect/>
          </a:stretch>
        </p:blipFill>
        <p:spPr>
          <a:xfrm>
            <a:off x="1253909" y="5966070"/>
            <a:ext cx="822933" cy="816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714959"/>
      </p:ext>
    </p:extLst>
  </p:cSld>
  <p:clrMapOvr>
    <a:masterClrMapping/>
  </p:clrMapOvr>
  <p:transition spd="slow" advTm="15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625FD33-88F2-4DB3-B5DD-5F5459C1D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8980"/>
            <a:ext cx="10515600" cy="810532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sz="3100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100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Holiday </a:t>
            </a:r>
            <a:r>
              <a:rPr lang="en-US" sz="3100" dirty="0">
                <a:solidFill>
                  <a:srgbClr val="3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calendar at Ulpan Gordon -  Ministry of Education </a:t>
            </a:r>
            <a:r>
              <a:rPr lang="en-US" sz="3100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classes</a:t>
            </a:r>
            <a:br>
              <a:rPr lang="en-US" sz="3100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2700" b="1" dirty="0">
                <a:solidFill>
                  <a:srgbClr val="3399FF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לוח חופשות </a:t>
            </a:r>
            <a:r>
              <a:rPr lang="he-IL" sz="2700" b="1" dirty="0" smtClean="0">
                <a:solidFill>
                  <a:srgbClr val="3399FF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תשפ"ב </a:t>
            </a:r>
            <a:r>
              <a:rPr lang="he-IL" sz="2700" b="1" dirty="0">
                <a:solidFill>
                  <a:srgbClr val="3399FF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(בכיתות משרד החינוך)</a:t>
            </a:r>
            <a:r>
              <a:rPr lang="en-US" sz="2700" dirty="0">
                <a:solidFill>
                  <a:srgbClr val="3399FF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700" dirty="0">
                <a:solidFill>
                  <a:srgbClr val="3399FF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100" dirty="0">
                <a:solidFill>
                  <a:srgbClr val="3399FF"/>
                </a:solidFill>
              </a:rPr>
              <a:t/>
            </a:r>
            <a:br>
              <a:rPr lang="en-US" sz="3100" dirty="0">
                <a:solidFill>
                  <a:srgbClr val="3399FF"/>
                </a:solidFill>
              </a:rPr>
            </a:br>
            <a:endParaRPr lang="he-IL" dirty="0">
              <a:solidFill>
                <a:srgbClr val="0070C0"/>
              </a:solidFill>
            </a:endParaRPr>
          </a:p>
        </p:txBody>
      </p:sp>
      <p:graphicFrame>
        <p:nvGraphicFramePr>
          <p:cNvPr id="4" name="מציין מיקום תוכן 3">
            <a:extLst>
              <a:ext uri="{FF2B5EF4-FFF2-40B4-BE49-F238E27FC236}">
                <a16:creationId xmlns:a16="http://schemas.microsoft.com/office/drawing/2014/main" id="{6A95546C-10F7-4F91-99A4-95DBDB11FE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2021840"/>
              </p:ext>
            </p:extLst>
          </p:nvPr>
        </p:nvGraphicFramePr>
        <p:xfrm>
          <a:off x="737259" y="664246"/>
          <a:ext cx="10365179" cy="6357676"/>
        </p:xfrm>
        <a:graphic>
          <a:graphicData uri="http://schemas.openxmlformats.org/drawingml/2006/table">
            <a:tbl>
              <a:tblPr rtl="1" firstRow="1" bandRow="1">
                <a:tableStyleId>{B301B821-A1FF-4177-AEE7-76D212191A09}</a:tableStyleId>
              </a:tblPr>
              <a:tblGrid>
                <a:gridCol w="3404621">
                  <a:extLst>
                    <a:ext uri="{9D8B030D-6E8A-4147-A177-3AD203B41FA5}">
                      <a16:colId xmlns:a16="http://schemas.microsoft.com/office/drawing/2014/main" val="1494847988"/>
                    </a:ext>
                  </a:extLst>
                </a:gridCol>
                <a:gridCol w="3480279">
                  <a:extLst>
                    <a:ext uri="{9D8B030D-6E8A-4147-A177-3AD203B41FA5}">
                      <a16:colId xmlns:a16="http://schemas.microsoft.com/office/drawing/2014/main" val="1575579206"/>
                    </a:ext>
                  </a:extLst>
                </a:gridCol>
                <a:gridCol w="3480279">
                  <a:extLst>
                    <a:ext uri="{9D8B030D-6E8A-4147-A177-3AD203B41FA5}">
                      <a16:colId xmlns:a16="http://schemas.microsoft.com/office/drawing/2014/main" val="4055729892"/>
                    </a:ext>
                  </a:extLst>
                </a:gridCol>
              </a:tblGrid>
              <a:tr h="439573">
                <a:tc>
                  <a:txBody>
                    <a:bodyPr/>
                    <a:lstStyle/>
                    <a:p>
                      <a:pPr algn="ctr" rtl="1"/>
                      <a:r>
                        <a:rPr lang="en-US" sz="2000" u="none" dirty="0"/>
                        <a:t> Holiday</a:t>
                      </a:r>
                      <a:endParaRPr lang="he-IL" sz="2000" b="1" u="none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u="none" dirty="0"/>
                        <a:t>Dates</a:t>
                      </a:r>
                      <a:endParaRPr lang="he-IL" sz="2000" b="1" u="none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sz="2000" dirty="0"/>
                        <a:t>School Will Resume On </a:t>
                      </a:r>
                      <a:endParaRPr lang="he-IL" sz="2000" b="1" u="sng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024372"/>
                  </a:ext>
                </a:extLst>
              </a:tr>
              <a:tr h="439573">
                <a:tc>
                  <a:txBody>
                    <a:bodyPr/>
                    <a:lstStyle/>
                    <a:p>
                      <a:pPr rtl="1"/>
                      <a:r>
                        <a:rPr lang="he-IL" sz="1600" dirty="0">
                          <a:solidFill>
                            <a:srgbClr val="3399FF"/>
                          </a:solidFill>
                        </a:rPr>
                        <a:t>ראש השנה </a:t>
                      </a:r>
                      <a:r>
                        <a:rPr lang="en-US" sz="1600" b="1" dirty="0">
                          <a:solidFill>
                            <a:srgbClr val="3399FF"/>
                          </a:solidFill>
                        </a:rPr>
                        <a:t>Jewish New Year </a:t>
                      </a:r>
                      <a:endParaRPr lang="he-IL" sz="1600" b="1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 smtClean="0"/>
                        <a:t>6/9/2021-8/9/2021</a:t>
                      </a:r>
                      <a:endParaRPr lang="he-IL" sz="1600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9/9/2021</a:t>
                      </a:r>
                      <a:r>
                        <a:rPr lang="he-IL" sz="1600" baseline="0" dirty="0" smtClean="0"/>
                        <a:t> </a:t>
                      </a:r>
                      <a:r>
                        <a:rPr lang="en-US" sz="1600" dirty="0" smtClean="0"/>
                        <a:t>Thursday </a:t>
                      </a:r>
                      <a:endParaRPr lang="he-IL" sz="1600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7646501"/>
                  </a:ext>
                </a:extLst>
              </a:tr>
              <a:tr h="439573">
                <a:tc>
                  <a:txBody>
                    <a:bodyPr/>
                    <a:lstStyle/>
                    <a:p>
                      <a:pPr rtl="1"/>
                      <a:r>
                        <a:rPr lang="he-IL" sz="1600" dirty="0">
                          <a:solidFill>
                            <a:srgbClr val="3399FF"/>
                          </a:solidFill>
                        </a:rPr>
                        <a:t>יום כיפור</a:t>
                      </a:r>
                      <a:r>
                        <a:rPr lang="en-US" sz="1600" dirty="0">
                          <a:solidFill>
                            <a:srgbClr val="3399FF"/>
                          </a:solidFill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3399FF"/>
                          </a:solidFill>
                        </a:rPr>
                        <a:t>Yom Kippur </a:t>
                      </a:r>
                      <a:endParaRPr lang="he-IL" sz="1600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15/9/2021-16/9/2021</a:t>
                      </a:r>
                      <a:endParaRPr lang="he-IL" sz="1600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19/9/2021</a:t>
                      </a:r>
                      <a:r>
                        <a:rPr lang="he-IL" sz="1600" baseline="0" dirty="0" smtClean="0"/>
                        <a:t> </a:t>
                      </a:r>
                      <a:r>
                        <a:rPr lang="en-US" sz="1600" dirty="0" smtClean="0"/>
                        <a:t>Sunday </a:t>
                      </a:r>
                      <a:endParaRPr lang="he-IL" sz="1600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51646"/>
                  </a:ext>
                </a:extLst>
              </a:tr>
              <a:tr h="435896">
                <a:tc>
                  <a:txBody>
                    <a:bodyPr/>
                    <a:lstStyle/>
                    <a:p>
                      <a:pPr rtl="1"/>
                      <a:r>
                        <a:rPr lang="he-IL" sz="1600" dirty="0">
                          <a:solidFill>
                            <a:srgbClr val="3399FF"/>
                          </a:solidFill>
                        </a:rPr>
                        <a:t>סוכות </a:t>
                      </a:r>
                      <a:r>
                        <a:rPr lang="en-US" sz="1600" b="1" dirty="0" smtClean="0">
                          <a:solidFill>
                            <a:srgbClr val="3399FF"/>
                          </a:solidFill>
                        </a:rPr>
                        <a:t>Sukkot</a:t>
                      </a:r>
                      <a:endParaRPr lang="he-IL" sz="1600" b="1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solidFill>
                            <a:srgbClr val="000000"/>
                          </a:solidFill>
                        </a:rPr>
                        <a:t>20/9/2021-29/9/2021</a:t>
                      </a:r>
                      <a:endParaRPr lang="he-IL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solidFill>
                            <a:srgbClr val="000000"/>
                          </a:solidFill>
                        </a:rPr>
                        <a:t>30/9/2021</a:t>
                      </a:r>
                      <a:r>
                        <a:rPr lang="he-IL" sz="16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600" dirty="0" smtClean="0"/>
                        <a:t>Thursday </a:t>
                      </a:r>
                      <a:endParaRPr lang="he-IL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6443977"/>
                  </a:ext>
                </a:extLst>
              </a:tr>
              <a:tr h="439573">
                <a:tc>
                  <a:txBody>
                    <a:bodyPr/>
                    <a:lstStyle/>
                    <a:p>
                      <a:pPr rtl="1"/>
                      <a:r>
                        <a:rPr lang="he-IL" sz="1600" dirty="0">
                          <a:solidFill>
                            <a:srgbClr val="3399FF"/>
                          </a:solidFill>
                        </a:rPr>
                        <a:t>חנוכה </a:t>
                      </a:r>
                      <a:r>
                        <a:rPr lang="en-US" sz="1600" b="1" dirty="0">
                          <a:solidFill>
                            <a:srgbClr val="3399FF"/>
                          </a:solidFill>
                        </a:rPr>
                        <a:t>Hanukkah</a:t>
                      </a:r>
                      <a:endParaRPr lang="he-IL" sz="1600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solidFill>
                            <a:srgbClr val="000000"/>
                          </a:solidFill>
                        </a:rPr>
                        <a:t>30/11/2021-6/12/2021</a:t>
                      </a:r>
                      <a:endParaRPr lang="he-IL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solidFill>
                            <a:srgbClr val="000000"/>
                          </a:solidFill>
                        </a:rPr>
                        <a:t>7/12/2021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Tuesday</a:t>
                      </a:r>
                      <a:endParaRPr lang="he-IL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153358"/>
                  </a:ext>
                </a:extLst>
              </a:tr>
              <a:tr h="439573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solidFill>
                            <a:srgbClr val="3399FF"/>
                          </a:solidFill>
                        </a:rPr>
                        <a:t>פורים  </a:t>
                      </a:r>
                      <a:r>
                        <a:rPr lang="en-US" sz="1600" b="1" dirty="0">
                          <a:solidFill>
                            <a:srgbClr val="3399FF"/>
                          </a:solidFill>
                        </a:rPr>
                        <a:t>Purim </a:t>
                      </a:r>
                      <a:endParaRPr lang="he-IL" sz="1600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16/3/2022-18/3/2022</a:t>
                      </a:r>
                      <a:endParaRPr lang="he-IL" sz="1600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20/3/2022</a:t>
                      </a:r>
                      <a:r>
                        <a:rPr lang="he-IL" sz="1600" baseline="0" dirty="0" smtClean="0"/>
                        <a:t> </a:t>
                      </a:r>
                      <a:r>
                        <a:rPr lang="en-US" sz="1600" dirty="0" smtClean="0"/>
                        <a:t>Sunday </a:t>
                      </a:r>
                      <a:endParaRPr lang="he-IL" sz="1600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2405354"/>
                  </a:ext>
                </a:extLst>
              </a:tr>
              <a:tr h="439573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solidFill>
                            <a:srgbClr val="3399FF"/>
                          </a:solidFill>
                        </a:rPr>
                        <a:t>פסח </a:t>
                      </a:r>
                      <a:r>
                        <a:rPr lang="en-US" sz="1600" b="1" dirty="0">
                          <a:solidFill>
                            <a:srgbClr val="3399FF"/>
                          </a:solidFill>
                        </a:rPr>
                        <a:t>Passover </a:t>
                      </a:r>
                      <a:endParaRPr lang="he-IL" sz="1600" b="1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7/4/2022-23/4/2022</a:t>
                      </a:r>
                      <a:endParaRPr lang="he-IL" sz="1600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cs typeface="+mn-cs"/>
                        </a:rPr>
                        <a:t>24/4/2022 </a:t>
                      </a:r>
                      <a:r>
                        <a:rPr lang="he-IL" sz="1600" dirty="0" smtClean="0">
                          <a:solidFill>
                            <a:schemeClr val="tx1"/>
                          </a:solidFill>
                          <a:cs typeface="+mn-cs"/>
                        </a:rPr>
                        <a:t> </a:t>
                      </a:r>
                      <a:r>
                        <a:rPr lang="en-US" sz="1600" dirty="0" smtClean="0"/>
                        <a:t>Sunday </a:t>
                      </a:r>
                      <a:endParaRPr lang="he-IL" sz="1600" dirty="0" smtClean="0">
                        <a:solidFill>
                          <a:srgbClr val="3399FF"/>
                        </a:solidFill>
                      </a:endParaRPr>
                    </a:p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577216"/>
                  </a:ext>
                </a:extLst>
              </a:tr>
              <a:tr h="809682">
                <a:tc>
                  <a:txBody>
                    <a:bodyPr/>
                    <a:lstStyle/>
                    <a:p>
                      <a:pPr rtl="1"/>
                      <a:r>
                        <a:rPr lang="he-IL" sz="1600" dirty="0">
                          <a:solidFill>
                            <a:srgbClr val="3399FF"/>
                          </a:solidFill>
                        </a:rPr>
                        <a:t>יום הזיכרון לחללי מערכות ישראל</a:t>
                      </a:r>
                      <a:endParaRPr lang="en-US" sz="1600" dirty="0">
                        <a:solidFill>
                          <a:srgbClr val="3399FF"/>
                        </a:solidFill>
                      </a:endParaRPr>
                    </a:p>
                    <a:p>
                      <a:pPr rtl="1"/>
                      <a:r>
                        <a:rPr lang="en-US" sz="1600" b="1" dirty="0">
                          <a:solidFill>
                            <a:srgbClr val="3399FF"/>
                          </a:solidFill>
                        </a:rPr>
                        <a:t>Memorial Day </a:t>
                      </a:r>
                      <a:endParaRPr lang="he-IL" sz="1600" b="1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4/5/2022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No school </a:t>
                      </a:r>
                      <a:endParaRPr lang="he-IL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rtl="1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for the noon and evening classes</a:t>
                      </a:r>
                      <a:endParaRPr lang="he-IL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rtl="1"/>
                      <a:endParaRPr lang="he-IL" sz="1600" b="1" u="sng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Morning classes are conducted as usual</a:t>
                      </a:r>
                      <a:endParaRPr lang="he-IL" sz="1600" dirty="0" smtClean="0">
                        <a:solidFill>
                          <a:srgbClr val="3399FF"/>
                        </a:solidFill>
                      </a:endParaRPr>
                    </a:p>
                    <a:p>
                      <a:pPr rtl="1"/>
                      <a:endParaRPr lang="he-IL" sz="1600" dirty="0" smtClean="0"/>
                    </a:p>
                    <a:p>
                      <a:pPr rtl="1"/>
                      <a:r>
                        <a:rPr lang="he-IL" sz="1600" dirty="0" smtClean="0"/>
                        <a:t>8/5/2022</a:t>
                      </a:r>
                      <a:r>
                        <a:rPr lang="he-IL" sz="1600" baseline="0" dirty="0" smtClean="0"/>
                        <a:t> </a:t>
                      </a:r>
                      <a:r>
                        <a:rPr lang="en-US" sz="1600" dirty="0" smtClean="0"/>
                        <a:t>Sunday </a:t>
                      </a:r>
                      <a:endParaRPr lang="he-IL" sz="1600" dirty="0">
                        <a:solidFill>
                          <a:srgbClr val="3399FF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5610068"/>
                  </a:ext>
                </a:extLst>
              </a:tr>
              <a:tr h="423996">
                <a:tc>
                  <a:txBody>
                    <a:bodyPr/>
                    <a:lstStyle/>
                    <a:p>
                      <a:pPr rtl="1"/>
                      <a:r>
                        <a:rPr lang="he-IL" sz="1600" dirty="0">
                          <a:solidFill>
                            <a:srgbClr val="3399FF"/>
                          </a:solidFill>
                        </a:rPr>
                        <a:t>יום העצמאות  </a:t>
                      </a:r>
                      <a:r>
                        <a:rPr lang="en-US" sz="1600" b="1" dirty="0">
                          <a:solidFill>
                            <a:srgbClr val="3399FF"/>
                          </a:solidFill>
                        </a:rPr>
                        <a:t>Independence Day </a:t>
                      </a:r>
                      <a:endParaRPr lang="he-IL" sz="1600" b="1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5/5/2022</a:t>
                      </a:r>
                      <a:endParaRPr lang="he-IL" sz="1600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975881"/>
                  </a:ext>
                </a:extLst>
              </a:tr>
              <a:tr h="439573">
                <a:tc>
                  <a:txBody>
                    <a:bodyPr/>
                    <a:lstStyle/>
                    <a:p>
                      <a:pPr rtl="1"/>
                      <a:r>
                        <a:rPr lang="he-IL" sz="1600" dirty="0">
                          <a:solidFill>
                            <a:srgbClr val="3399FF"/>
                          </a:solidFill>
                        </a:rPr>
                        <a:t>ל"ג בעומר </a:t>
                      </a:r>
                      <a:r>
                        <a:rPr lang="en-US" sz="1600" dirty="0">
                          <a:solidFill>
                            <a:srgbClr val="3399FF"/>
                          </a:solidFill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3399FF"/>
                          </a:solidFill>
                        </a:rPr>
                        <a:t>Lag </a:t>
                      </a:r>
                      <a:r>
                        <a:rPr lang="en-US" sz="1600" b="1" dirty="0" err="1">
                          <a:solidFill>
                            <a:srgbClr val="3399FF"/>
                          </a:solidFill>
                        </a:rPr>
                        <a:t>BaOmer</a:t>
                      </a:r>
                      <a:endParaRPr lang="he-IL" sz="1600" b="1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19/05/2022</a:t>
                      </a:r>
                      <a:endParaRPr lang="he-IL" sz="1600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22/5/2022</a:t>
                      </a:r>
                      <a:r>
                        <a:rPr lang="he-IL" sz="1600" baseline="0" dirty="0" smtClean="0"/>
                        <a:t> </a:t>
                      </a:r>
                      <a:r>
                        <a:rPr lang="en-US" sz="1600" dirty="0" smtClean="0"/>
                        <a:t>Sunday </a:t>
                      </a:r>
                      <a:endParaRPr lang="he-IL" sz="1600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7560256"/>
                  </a:ext>
                </a:extLst>
              </a:tr>
              <a:tr h="439573">
                <a:tc>
                  <a:txBody>
                    <a:bodyPr/>
                    <a:lstStyle/>
                    <a:p>
                      <a:pPr rtl="1"/>
                      <a:r>
                        <a:rPr lang="he-IL" sz="1600" dirty="0">
                          <a:solidFill>
                            <a:srgbClr val="3399FF"/>
                          </a:solidFill>
                        </a:rPr>
                        <a:t>שבועות </a:t>
                      </a:r>
                      <a:r>
                        <a:rPr lang="en-US" sz="1600" b="1" dirty="0">
                          <a:solidFill>
                            <a:srgbClr val="3399FF"/>
                          </a:solidFill>
                        </a:rPr>
                        <a:t>Shavuot </a:t>
                      </a:r>
                      <a:r>
                        <a:rPr lang="he-IL" sz="1600" b="1" dirty="0">
                          <a:solidFill>
                            <a:srgbClr val="3399FF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5/6/2022-6/6/2022</a:t>
                      </a:r>
                      <a:endParaRPr lang="he-IL" sz="1600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7/6/2022</a:t>
                      </a:r>
                      <a:r>
                        <a:rPr lang="he-IL" sz="1600" baseline="0" dirty="0" smtClean="0"/>
                        <a:t>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Tuesday</a:t>
                      </a:r>
                      <a:endParaRPr lang="he-IL" sz="1600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229854"/>
                  </a:ext>
                </a:extLst>
              </a:tr>
              <a:tr h="439573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kern="1200" dirty="0" smtClean="0">
                          <a:solidFill>
                            <a:srgbClr val="3399FF"/>
                          </a:solidFill>
                          <a:latin typeface="+mn-lt"/>
                          <a:ea typeface="+mn-ea"/>
                          <a:cs typeface="+mn-cs"/>
                        </a:rPr>
                        <a:t>תשעה באב </a:t>
                      </a:r>
                      <a:r>
                        <a:rPr lang="en-US" sz="1600" b="1" kern="1200" dirty="0" err="1" smtClean="0">
                          <a:solidFill>
                            <a:srgbClr val="3399FF"/>
                          </a:solidFill>
                          <a:latin typeface="+mn-lt"/>
                          <a:ea typeface="+mn-ea"/>
                          <a:cs typeface="+mn-cs"/>
                        </a:rPr>
                        <a:t>Tisha</a:t>
                      </a:r>
                      <a:r>
                        <a:rPr lang="en-US" sz="1600" b="1" kern="1200" dirty="0" smtClean="0">
                          <a:solidFill>
                            <a:srgbClr val="3399FF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600" b="1" kern="1200" dirty="0" err="1" smtClean="0">
                          <a:solidFill>
                            <a:srgbClr val="3399FF"/>
                          </a:solidFill>
                          <a:latin typeface="+mn-lt"/>
                          <a:ea typeface="+mn-ea"/>
                          <a:cs typeface="+mn-cs"/>
                        </a:rPr>
                        <a:t>B'Av</a:t>
                      </a:r>
                      <a:r>
                        <a:rPr lang="en-US" sz="1600" b="1" kern="1200" dirty="0" smtClean="0">
                          <a:solidFill>
                            <a:srgbClr val="3399F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he-IL" sz="1600" b="1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solidFill>
                            <a:schemeClr val="tx1"/>
                          </a:solidFill>
                        </a:rPr>
                        <a:t>7/8/2022</a:t>
                      </a:r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704723"/>
                  </a:ext>
                </a:extLst>
              </a:tr>
              <a:tr h="569776">
                <a:tc>
                  <a:txBody>
                    <a:bodyPr/>
                    <a:lstStyle/>
                    <a:p>
                      <a:pPr rtl="1"/>
                      <a:r>
                        <a:rPr lang="en-US" sz="1600" b="1" dirty="0">
                          <a:solidFill>
                            <a:srgbClr val="3399FF"/>
                          </a:solidFill>
                        </a:rPr>
                        <a:t>Summer Vacation</a:t>
                      </a:r>
                    </a:p>
                    <a:p>
                      <a:pPr rtl="1"/>
                      <a:endParaRPr lang="he-IL" sz="1600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1/8/2022-31/8/2022</a:t>
                      </a:r>
                      <a:endParaRPr lang="he-IL" sz="1600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1/09/2022</a:t>
                      </a:r>
                      <a:r>
                        <a:rPr lang="he-IL" sz="1600" baseline="0" dirty="0" smtClean="0"/>
                        <a:t> </a:t>
                      </a:r>
                      <a:r>
                        <a:rPr lang="en-US" sz="1600" dirty="0" smtClean="0"/>
                        <a:t>Thursday </a:t>
                      </a:r>
                      <a:endParaRPr lang="he-IL" sz="1600" dirty="0">
                        <a:solidFill>
                          <a:srgbClr val="3399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090189"/>
                  </a:ext>
                </a:extLst>
              </a:tr>
            </a:tbl>
          </a:graphicData>
        </a:graphic>
      </p:graphicFrame>
      <p:pic>
        <p:nvPicPr>
          <p:cNvPr id="6" name="תמונה 5">
            <a:extLst>
              <a:ext uri="{FF2B5EF4-FFF2-40B4-BE49-F238E27FC236}">
                <a16:creationId xmlns:a16="http://schemas.microsoft.com/office/drawing/2014/main" id="{A203716B-0532-4B11-9950-07FAEFE2F8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7708257" y="832160"/>
            <a:ext cx="560833" cy="707137"/>
          </a:xfrm>
          <a:prstGeom prst="rect">
            <a:avLst/>
          </a:prstGeom>
        </p:spPr>
      </p:pic>
      <p:pic>
        <p:nvPicPr>
          <p:cNvPr id="10" name="תמונה 9">
            <a:extLst>
              <a:ext uri="{FF2B5EF4-FFF2-40B4-BE49-F238E27FC236}">
                <a16:creationId xmlns:a16="http://schemas.microsoft.com/office/drawing/2014/main" id="{E7E21615-E5EE-4396-B5C5-6F77794EE7F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7547" y="2170241"/>
            <a:ext cx="661307" cy="580660"/>
          </a:xfrm>
          <a:prstGeom prst="rect">
            <a:avLst/>
          </a:prstGeom>
        </p:spPr>
      </p:pic>
      <p:pic>
        <p:nvPicPr>
          <p:cNvPr id="12" name="תמונה 11">
            <a:extLst>
              <a:ext uri="{FF2B5EF4-FFF2-40B4-BE49-F238E27FC236}">
                <a16:creationId xmlns:a16="http://schemas.microsoft.com/office/drawing/2014/main" id="{6F24E205-AD93-4ED8-AA44-A515D699D8A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34443" y="2834164"/>
            <a:ext cx="661307" cy="619975"/>
          </a:xfrm>
          <a:prstGeom prst="rect">
            <a:avLst/>
          </a:prstGeom>
        </p:spPr>
      </p:pic>
      <p:pic>
        <p:nvPicPr>
          <p:cNvPr id="14" name="תמונה 13">
            <a:extLst>
              <a:ext uri="{FF2B5EF4-FFF2-40B4-BE49-F238E27FC236}">
                <a16:creationId xmlns:a16="http://schemas.microsoft.com/office/drawing/2014/main" id="{3C31ADBE-463E-47C6-85B6-A8435EFA997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 flipH="1">
            <a:off x="1025844" y="4351725"/>
            <a:ext cx="931692" cy="620486"/>
          </a:xfrm>
          <a:prstGeom prst="rect">
            <a:avLst/>
          </a:prstGeom>
        </p:spPr>
      </p:pic>
      <p:pic>
        <p:nvPicPr>
          <p:cNvPr id="17" name="תמונה 16">
            <a:extLst>
              <a:ext uri="{FF2B5EF4-FFF2-40B4-BE49-F238E27FC236}">
                <a16:creationId xmlns:a16="http://schemas.microsoft.com/office/drawing/2014/main" id="{BA4978F8-8F33-4A69-9EA4-81B13DE1290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xmlns="" r:id="rId9"/>
              </a:ext>
            </a:extLst>
          </a:blip>
          <a:stretch>
            <a:fillRect/>
          </a:stretch>
        </p:blipFill>
        <p:spPr>
          <a:xfrm>
            <a:off x="5115333" y="4819979"/>
            <a:ext cx="560833" cy="775537"/>
          </a:xfrm>
          <a:prstGeom prst="rect">
            <a:avLst/>
          </a:prstGeom>
        </p:spPr>
      </p:pic>
      <p:pic>
        <p:nvPicPr>
          <p:cNvPr id="20" name="תמונה 19">
            <a:extLst>
              <a:ext uri="{FF2B5EF4-FFF2-40B4-BE49-F238E27FC236}">
                <a16:creationId xmlns:a16="http://schemas.microsoft.com/office/drawing/2014/main" id="{1AB0CD12-7F1D-4ED0-A799-BA0F8B8D331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xmlns="" r:id="rId11"/>
              </a:ext>
            </a:extLst>
          </a:blip>
          <a:stretch>
            <a:fillRect/>
          </a:stretch>
        </p:blipFill>
        <p:spPr>
          <a:xfrm>
            <a:off x="1167600" y="6152957"/>
            <a:ext cx="735599" cy="729418"/>
          </a:xfrm>
          <a:prstGeom prst="rect">
            <a:avLst/>
          </a:prstGeom>
        </p:spPr>
      </p:pic>
      <p:pic>
        <p:nvPicPr>
          <p:cNvPr id="11" name="Picture 2" descr="×ª××× × ×§×©××¨×">
            <a:extLst>
              <a:ext uri="{FF2B5EF4-FFF2-40B4-BE49-F238E27FC236}">
                <a16:creationId xmlns:a16="http://schemas.microsoft.com/office/drawing/2014/main" id="{1126888B-E015-4899-BD0E-1D57922E10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88584" y="26546"/>
            <a:ext cx="903416" cy="1042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3632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5000">
        <p14:window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17815</TotalTime>
  <Words>441</Words>
  <Application>Microsoft Office PowerPoint</Application>
  <PresentationFormat>מסך רחב</PresentationFormat>
  <Paragraphs>151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ערכת נושא Office</vt:lpstr>
      <vt:lpstr>לוח חופשות תשפ"ב (בכיתות העירייה) </vt:lpstr>
      <vt:lpstr>    Holiday calendar at Ulpan Gordon - Municipality Classes לוח חופשות תשפ"ב (בכיתות העירייה)   </vt:lpstr>
      <vt:lpstr>לוח חופשות תשפ"ב (בכיתות משרד החינוך)  </vt:lpstr>
      <vt:lpstr> Holiday calendar at Ulpan Gordon -  Ministry of Education classes לוח חופשות תשפ"ב (בכיתות משרד החינוך)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user</dc:creator>
  <cp:lastModifiedBy>User</cp:lastModifiedBy>
  <cp:revision>202</cp:revision>
  <cp:lastPrinted>2021-08-25T09:47:27Z</cp:lastPrinted>
  <dcterms:created xsi:type="dcterms:W3CDTF">2018-02-20T06:51:04Z</dcterms:created>
  <dcterms:modified xsi:type="dcterms:W3CDTF">2021-09-14T08:36:05Z</dcterms:modified>
</cp:coreProperties>
</file>